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7" r:id="rId20"/>
    <p:sldId id="295" r:id="rId21"/>
    <p:sldId id="296" r:id="rId22"/>
    <p:sldId id="298" r:id="rId23"/>
    <p:sldId id="299" r:id="rId24"/>
    <p:sldId id="300" r:id="rId25"/>
    <p:sldId id="303" r:id="rId26"/>
    <p:sldId id="304" r:id="rId27"/>
    <p:sldId id="301" r:id="rId28"/>
    <p:sldId id="302" r:id="rId29"/>
    <p:sldId id="311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320" r:id="rId38"/>
    <p:sldId id="321" r:id="rId39"/>
    <p:sldId id="32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0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115DF-F8A8-4A29-83C9-AA018FE5093D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73031-5E84-4CB0-BF16-B693B54209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5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C7E7-7432-4E5E-AB24-CF07A794C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 306: </a:t>
            </a:r>
            <a:br>
              <a:rPr lang="en-US" dirty="0"/>
            </a:br>
            <a:r>
              <a:rPr lang="en-US" sz="3600" dirty="0"/>
              <a:t>API Engineering &amp; Cloud Computing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1A6CF-1A4C-4888-A5A2-079A6924F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Activity 03 – AWS Elastic Beanstalk WORKSHOP</a:t>
            </a:r>
          </a:p>
          <a:p>
            <a:r>
              <a:rPr lang="en-US" dirty="0"/>
              <a:t>Created By: Kevin Ma (#300867968)</a:t>
            </a:r>
          </a:p>
          <a:p>
            <a:r>
              <a:rPr lang="en-US" dirty="0"/>
              <a:t>Fall 2018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95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 Environments – Worker Tier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Operations or workflows that take a long time to complete should be offloaded from the web server to dedicated worker environment</a:t>
            </a:r>
          </a:p>
          <a:p>
            <a:r>
              <a:rPr lang="en-US" dirty="0"/>
              <a:t>Long-running task is anything that substantially increases the time it takes to complete a request (e.g. processing video/images, sending email, or generating a ZIP archive)</a:t>
            </a:r>
          </a:p>
          <a:p>
            <a:pPr lvl="1"/>
            <a:r>
              <a:rPr lang="en-US" dirty="0"/>
              <a:t>NOTE: these ops can take only 1-2 seconds to complete, but these delays are a lot for web requests which normally complete in &lt;= 500ms.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914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Worker Environments?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4A59404-4E8E-476C-B199-70531882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60" y="1771968"/>
            <a:ext cx="10041304" cy="45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Worker Environments Work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0AF0E95-B9B8-4CDA-BC25-AC3D47EBF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290" y="1658144"/>
            <a:ext cx="7782539" cy="49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Simple Queue Service (SQS)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managed message queuing service that makes it easy to decouple and scale microservices, distributed systems and serverless applications</a:t>
            </a:r>
          </a:p>
          <a:p>
            <a:r>
              <a:rPr lang="en-US" dirty="0"/>
              <a:t>Amazon SQS moves data between distributed application components and helps you decouple these components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7868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Route 53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Highly available and scalable cloud Domain Name System (DNS) web service</a:t>
            </a:r>
          </a:p>
          <a:p>
            <a:pPr lvl="1"/>
            <a:r>
              <a:rPr lang="en-US" dirty="0"/>
              <a:t>DNS translates human readable domain names to machine readable IP addresses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hlinkClick r:id="rId2"/>
              </a:rPr>
              <a:t>www.amazon.com</a:t>
            </a:r>
            <a:r>
              <a:rPr lang="en-US" dirty="0"/>
              <a:t> -&gt; 192.0.2.44</a:t>
            </a:r>
          </a:p>
          <a:p>
            <a:r>
              <a:rPr lang="en-US" dirty="0"/>
              <a:t>Designed to provide extremely reliable and cost effective way to route end users to Internet applications</a:t>
            </a:r>
          </a:p>
          <a:p>
            <a:r>
              <a:rPr lang="en-US" dirty="0"/>
              <a:t>Effectively connects user requests to infrastructure running in/outside of AWS</a:t>
            </a:r>
          </a:p>
          <a:p>
            <a:pPr lvl="1"/>
            <a:r>
              <a:rPr lang="en-US" dirty="0"/>
              <a:t>E.g. Amazon EC2 instances, Elastic Load Balancing load balancers, Amazon S3 buckets, etc.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495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CloudFront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service that speeds up distribution of static and dynamic web content, such as .html, and image files to end users</a:t>
            </a:r>
          </a:p>
          <a:p>
            <a:r>
              <a:rPr lang="en-US" dirty="0"/>
              <a:t>Delivers content through a worldwide network of </a:t>
            </a:r>
            <a:r>
              <a:rPr lang="en-US" dirty="0" err="1"/>
              <a:t>dta</a:t>
            </a:r>
            <a:r>
              <a:rPr lang="en-US" dirty="0"/>
              <a:t> centers called </a:t>
            </a:r>
            <a:r>
              <a:rPr lang="en-US" i="1" dirty="0"/>
              <a:t>edge locations</a:t>
            </a:r>
            <a:endParaRPr lang="en-US" dirty="0"/>
          </a:p>
          <a:p>
            <a:r>
              <a:rPr lang="en-US" dirty="0"/>
              <a:t>AWS Edge Location is the place where the data’s are cached to reduce the latency to the end users</a:t>
            </a:r>
          </a:p>
          <a:p>
            <a:pPr lvl="1"/>
            <a:r>
              <a:rPr lang="en-US" dirty="0"/>
              <a:t>Located in major cities around the world</a:t>
            </a:r>
          </a:p>
          <a:p>
            <a:pPr lvl="1"/>
            <a:r>
              <a:rPr lang="en-US" dirty="0"/>
              <a:t>These infrastructure are used to provide services such as </a:t>
            </a:r>
            <a:r>
              <a:rPr lang="en-US" dirty="0" err="1"/>
              <a:t>cloudfront</a:t>
            </a:r>
            <a:r>
              <a:rPr lang="en-US" dirty="0"/>
              <a:t>, lambda, etc.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509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3A0134A-3DAB-4A78-944A-A58C33A6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159" y="0"/>
            <a:ext cx="9786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9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it Down: On-Instance Config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5323CBE-5A66-4DF5-A0E4-D77DFE0DE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625" y="1853248"/>
            <a:ext cx="9008749" cy="45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5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Required to Deploy Apps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2B340CF-12A4-43E0-BC45-623E16940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024" y="2097088"/>
            <a:ext cx="10539952" cy="40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6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C323-4018-4E77-8E62-60F0CB50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03 – AWS Elastic Beanstalk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221F8-55A8-4568-AD15-0153F54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873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C323-4018-4E77-8E62-60F0CB50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03 – AWS Elastic Beanstalk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221F8-55A8-4568-AD15-0153F54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Elastic Beanstalk Basics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726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Group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B960FE8-1CC4-4C26-AA7F-FA9F2834C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246" y="1817170"/>
            <a:ext cx="7466332" cy="46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7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Group Configuration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20DAA2B-FA27-42DD-9186-E619B607C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6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Group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8BAE01C-149D-41C0-9992-522E7F3DF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4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User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BBF4386-3511-4040-8FFB-553250556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User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7870087-EA08-4986-B100-423B2EFE1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User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2F087C1-C51F-456B-9CDE-293C742CA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3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User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C64D793-D3FD-4326-BC39-925D29DE4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3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User in IAM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B11A419-F094-4E97-970B-A680AFB8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896" y="2249488"/>
            <a:ext cx="7183034" cy="35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96" y="1704739"/>
            <a:ext cx="7225983" cy="50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9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996" y="1704739"/>
            <a:ext cx="7127182" cy="50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PAAS (Platform-as-a-service)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A77281-6B8F-4F6B-B73D-0F444EAD36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3291" y="2249488"/>
            <a:ext cx="3094631" cy="35417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9C254B-7ABD-43D3-8843-1AF6BEBB8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2812" y="2249488"/>
            <a:ext cx="383398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310" y="1725500"/>
            <a:ext cx="9007380" cy="48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7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71" y="1725500"/>
            <a:ext cx="7296057" cy="48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9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71" y="1731734"/>
            <a:ext cx="7296057" cy="48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42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6" y="1731734"/>
            <a:ext cx="7277207" cy="48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0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6" y="1731734"/>
            <a:ext cx="7277207" cy="48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8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6" y="1731734"/>
            <a:ext cx="7277206" cy="48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03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6" y="1731734"/>
            <a:ext cx="7277206" cy="48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27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7" y="1731734"/>
            <a:ext cx="7277204" cy="48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8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7" y="1731734"/>
            <a:ext cx="7277204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70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ASP.NET Core Web Application</a:t>
            </a:r>
            <a:endParaRPr lang="en-CA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56925BB-0AF2-46CC-BE13-089B72B9A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397" y="1731734"/>
            <a:ext cx="7277204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Hosting Platforms</a:t>
            </a:r>
            <a:endParaRPr lang="en-C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6DC1381-5BB5-46CF-A53F-316259AAE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915" y="1771968"/>
            <a:ext cx="9090993" cy="47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AWS Elastic Beanstalk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F7B1E-720D-47A0-9C26-52BB9BD68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572" y="1853248"/>
            <a:ext cx="9431679" cy="46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Elastic Beanstalk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AWS Elastic Beanstalk(EB) is a PaaS for deploying, scaling, and managing web applications and services</a:t>
            </a:r>
          </a:p>
          <a:p>
            <a:r>
              <a:rPr lang="en-US" dirty="0"/>
              <a:t>EB supports web applications developed in Java, PHP, .NET, Node.js, Python, Ruby and Go</a:t>
            </a:r>
          </a:p>
          <a:p>
            <a:r>
              <a:rPr lang="en-US" dirty="0"/>
              <a:t>Supports many web servers such as:</a:t>
            </a:r>
          </a:p>
          <a:p>
            <a:pPr lvl="1"/>
            <a:r>
              <a:rPr lang="en-US" dirty="0"/>
              <a:t>Apache</a:t>
            </a:r>
          </a:p>
          <a:p>
            <a:pPr lvl="1"/>
            <a:r>
              <a:rPr lang="en-US" dirty="0"/>
              <a:t>Nginx (recommend to be used on Linux)</a:t>
            </a:r>
          </a:p>
          <a:p>
            <a:pPr lvl="1"/>
            <a:r>
              <a:rPr lang="en-US" dirty="0"/>
              <a:t>Passenger (runs and manages Ruby, Node.js, and Python apps)</a:t>
            </a:r>
          </a:p>
          <a:p>
            <a:pPr lvl="1"/>
            <a:r>
              <a:rPr lang="en-US" dirty="0"/>
              <a:t>IIS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90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 Components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Logic collection of EB components, including environment, versions, and environment configurations</a:t>
            </a:r>
          </a:p>
          <a:p>
            <a:pPr lvl="2"/>
            <a:r>
              <a:rPr lang="en-US" dirty="0"/>
              <a:t>Application version (specific source code version for web app)</a:t>
            </a:r>
          </a:p>
          <a:p>
            <a:pPr lvl="2"/>
            <a:r>
              <a:rPr lang="en-US" dirty="0"/>
              <a:t>Environment</a:t>
            </a:r>
          </a:p>
          <a:p>
            <a:pPr lvl="3"/>
            <a:r>
              <a:rPr lang="en-US" dirty="0"/>
              <a:t>Web server environment (web server tier)</a:t>
            </a:r>
          </a:p>
          <a:p>
            <a:pPr lvl="3"/>
            <a:r>
              <a:rPr lang="en-US" dirty="0"/>
              <a:t>Worker environment (worker tier)</a:t>
            </a:r>
          </a:p>
          <a:p>
            <a:pPr lvl="2"/>
            <a:r>
              <a:rPr lang="en-US" dirty="0"/>
              <a:t>Environment configuration</a:t>
            </a:r>
          </a:p>
          <a:p>
            <a:pPr lvl="2"/>
            <a:r>
              <a:rPr lang="en-US" dirty="0"/>
              <a:t>Configuration template</a:t>
            </a:r>
          </a:p>
          <a:p>
            <a:pPr lvl="3"/>
            <a:r>
              <a:rPr lang="en-US" dirty="0"/>
              <a:t>Starting point for creating unique env confs which can be created or modified using CLI or API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023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Tiers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466B3-EF17-4528-A3B6-E1F1D9B9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Web servers</a:t>
            </a:r>
          </a:p>
          <a:p>
            <a:pPr lvl="1"/>
            <a:r>
              <a:rPr lang="en-US" dirty="0"/>
              <a:t>Standard applications that listen for and then process HTTP request, typically over port 80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Worker environments</a:t>
            </a:r>
          </a:p>
          <a:p>
            <a:pPr lvl="1"/>
            <a:r>
              <a:rPr lang="en-US" dirty="0"/>
              <a:t>Specialized apps that have background process task listening for message on an Amazon SQS (Simple Queue Service) queues</a:t>
            </a:r>
          </a:p>
          <a:p>
            <a:pPr lvl="1"/>
            <a:r>
              <a:rPr lang="en-US" dirty="0"/>
              <a:t>These messages get posted to your app by worker apps using HTTP</a:t>
            </a:r>
          </a:p>
        </p:txBody>
      </p:sp>
    </p:spTree>
    <p:extLst>
      <p:ext uri="{BB962C8B-B14F-4D97-AF65-F5344CB8AC3E}">
        <p14:creationId xmlns:p14="http://schemas.microsoft.com/office/powerpoint/2010/main" val="429459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5B153C-55BC-4B50-8569-6E296FE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 Environments – Web Server Tier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E1E9A-94EE-42D5-A1D5-36CE7C964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0053" y="2097088"/>
            <a:ext cx="5715086" cy="3907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999D-6EE5-42F3-A7A9-E168E90DC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Environment is surrounded by blue line</a:t>
            </a:r>
          </a:p>
          <a:p>
            <a:r>
              <a:rPr lang="en-US" dirty="0"/>
              <a:t>Upon env creation, EB provisions the resources (i.e. elastic load balancer, auto scaling group, one or more EC2 instances) required to run the app</a:t>
            </a:r>
          </a:p>
          <a:p>
            <a:r>
              <a:rPr lang="en-US" dirty="0"/>
              <a:t>Security group acts as virtual firewall that controls traffic for one or more instances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7076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3899</TotalTime>
  <Words>767</Words>
  <Application>Microsoft Office PowerPoint</Application>
  <PresentationFormat>Widescreen</PresentationFormat>
  <Paragraphs>84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Trebuchet MS</vt:lpstr>
      <vt:lpstr>Tw Cen MT</vt:lpstr>
      <vt:lpstr>Circuit</vt:lpstr>
      <vt:lpstr>COMP 306:  API Engineering &amp; Cloud Computing</vt:lpstr>
      <vt:lpstr>Class Activity 03 – AWS Elastic Beanstalk WORKSHOP</vt:lpstr>
      <vt:lpstr>PAAS (Platform-as-a-service)</vt:lpstr>
      <vt:lpstr>Web Hosting Platforms</vt:lpstr>
      <vt:lpstr>Features of AWS Elastic Beanstalk</vt:lpstr>
      <vt:lpstr>What is AWS Elastic Beanstalk</vt:lpstr>
      <vt:lpstr>EB Components</vt:lpstr>
      <vt:lpstr>Environment Tiers</vt:lpstr>
      <vt:lpstr>AWS EB Environments – Web Server Tier</vt:lpstr>
      <vt:lpstr>AWS EB Environments – Worker Tier</vt:lpstr>
      <vt:lpstr>Why Do We Need Worker Environments?</vt:lpstr>
      <vt:lpstr>How Do Worker Environments Work</vt:lpstr>
      <vt:lpstr>AWS Simple Queue Service (SQS)</vt:lpstr>
      <vt:lpstr>Amazon Route 53</vt:lpstr>
      <vt:lpstr>Amazon CloudFront</vt:lpstr>
      <vt:lpstr>Putting it all Together</vt:lpstr>
      <vt:lpstr>Breaking it Down: On-Instance Config</vt:lpstr>
      <vt:lpstr>Information Required to Deploy Apps</vt:lpstr>
      <vt:lpstr>Class Activity 03 – AWS Elastic Beanstalk WORKSHOP</vt:lpstr>
      <vt:lpstr>Create a Group in IAM</vt:lpstr>
      <vt:lpstr>IAM Group Configuration</vt:lpstr>
      <vt:lpstr>Create a Group in IAM</vt:lpstr>
      <vt:lpstr>Create a User in IAM</vt:lpstr>
      <vt:lpstr>Create a User in IAM</vt:lpstr>
      <vt:lpstr>Create a User in IAM</vt:lpstr>
      <vt:lpstr>Create a User in IAM</vt:lpstr>
      <vt:lpstr>Create a User in IAM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  <vt:lpstr>Develop an ASP.NET Core Web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306:  API Engineering &amp; Cloud Computing</dc:title>
  <dc:creator>Kevin Ma</dc:creator>
  <cp:lastModifiedBy>Kevin Ma</cp:lastModifiedBy>
  <cp:revision>188</cp:revision>
  <dcterms:created xsi:type="dcterms:W3CDTF">2018-10-13T18:55:52Z</dcterms:created>
  <dcterms:modified xsi:type="dcterms:W3CDTF">2018-10-28T14:54:54Z</dcterms:modified>
</cp:coreProperties>
</file>